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3" r:id="rId2"/>
  </p:sldMasterIdLst>
  <p:notesMasterIdLst>
    <p:notesMasterId r:id="rId14"/>
  </p:notesMasterIdLst>
  <p:handoutMasterIdLst>
    <p:handoutMasterId r:id="rId15"/>
  </p:handoutMasterIdLst>
  <p:sldIdLst>
    <p:sldId id="267" r:id="rId3"/>
    <p:sldId id="259" r:id="rId4"/>
    <p:sldId id="268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906000" cy="6858000" type="A4"/>
  <p:notesSz cx="6858000" cy="9144000"/>
  <p:defaultTextStyle>
    <a:defPPr>
      <a:defRPr lang="en-US"/>
    </a:defPPr>
    <a:lvl1pPr marL="0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4023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004C7D"/>
    <a:srgbClr val="546773"/>
    <a:srgbClr val="E3E2E2"/>
    <a:srgbClr val="71B2A9"/>
    <a:srgbClr val="FAF5E8"/>
    <a:srgbClr val="EDE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441" autoAdjust="0"/>
  </p:normalViewPr>
  <p:slideViewPr>
    <p:cSldViewPr snapToGrid="0">
      <p:cViewPr varScale="1">
        <p:scale>
          <a:sx n="69" d="100"/>
          <a:sy n="69" d="100"/>
        </p:scale>
        <p:origin x="342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19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667978632528253E-2"/>
          <c:y val="5.1363658282872107E-2"/>
          <c:w val="0.89884831976641377"/>
          <c:h val="0.5896101569980919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F8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8B6-43DE-AE13-2BCDB2939F64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8B6-43DE-AE13-2BCDB2939F6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8B6-43DE-AE13-2BCDB2939F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Planilha1!$A$1:$A$3</c:f>
              <c:strCache>
                <c:ptCount val="3"/>
                <c:pt idx="0">
                  <c:v>Bolsas de Fomento à Pesquisa (Pesquisa e Desenvolvimento, Apoio Técnico, Pesquisador Visitante e Inovação para Compet. Empresarial)</c:v>
                </c:pt>
                <c:pt idx="1">
                  <c:v>Bolsas de Fomento à Pesquisa (Iniciação Científica)</c:v>
                </c:pt>
                <c:pt idx="2">
                  <c:v>Bolsas de Capacitação de RH (Mestrado, Doutorado, Especialização/Aperfeiçoamento e Residência Médica)</c:v>
                </c:pt>
              </c:strCache>
            </c:strRef>
          </c:cat>
          <c:val>
            <c:numRef>
              <c:f>Planilha1!$B$1:$B$3</c:f>
              <c:numCache>
                <c:formatCode>General</c:formatCode>
                <c:ptCount val="3"/>
                <c:pt idx="0">
                  <c:v>432</c:v>
                </c:pt>
                <c:pt idx="1">
                  <c:v>308</c:v>
                </c:pt>
                <c:pt idx="2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B6-43DE-AE13-2BCDB2939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23647779321721E-2"/>
          <c:y val="0.67134009823575214"/>
          <c:w val="0.87738661589968792"/>
          <c:h val="0.30766252643616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90C93-4552-4F3E-B104-645DE68FBAB5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AF9A1-DC42-460F-A544-C5D2343F71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421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85AF7-C255-4443-853A-55F44B4852C7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11C16-4271-48B8-BAA3-510CE245C7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81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1" cy="457200"/>
          </a:xfrm>
          <a:prstGeom prst="rect">
            <a:avLst/>
          </a:prstGeom>
          <a:solidFill>
            <a:srgbClr val="00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903421" cy="64008"/>
          </a:xfrm>
          <a:prstGeom prst="rect">
            <a:avLst/>
          </a:prstGeom>
          <a:solidFill>
            <a:srgbClr val="00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0232" tIns="0" rIns="40232" bIns="0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4779"/>
            <a:ext cx="2135981" cy="575742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4778"/>
            <a:ext cx="6284119" cy="5757423"/>
          </a:xfrm>
        </p:spPr>
        <p:txBody>
          <a:bodyPr vert="eaVert" lIns="40232" tIns="0" rIns="40232" bIns="0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Slide de título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/>
          <p:cNvSpPr>
            <a:spLocks noChangeShapeType="1"/>
          </p:cNvSpPr>
          <p:nvPr/>
        </p:nvSpPr>
        <p:spPr bwMode="auto">
          <a:xfrm>
            <a:off x="557212" y="5349904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546773"/>
                </a:gs>
                <a:gs pos="17000">
                  <a:srgbClr val="71B2A9"/>
                </a:gs>
                <a:gs pos="100000">
                  <a:srgbClr val="546773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465" tIns="40232" rIns="80465" bIns="402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412750" y="4853414"/>
            <a:ext cx="9163050" cy="1222375"/>
          </a:xfrm>
        </p:spPr>
        <p:txBody>
          <a:bodyPr anchor="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100">
                <a:solidFill>
                  <a:schemeClr val="tx2">
                    <a:shade val="75000"/>
                  </a:schemeClr>
                </a:solidFill>
              </a:defRPr>
            </a:lvl1pPr>
            <a:lvl2pPr marL="402325" indent="0" algn="ctr">
              <a:buNone/>
            </a:lvl2pPr>
            <a:lvl3pPr marL="804649" indent="0" algn="ctr">
              <a:buNone/>
            </a:lvl3pPr>
            <a:lvl4pPr marL="1206974" indent="0" algn="ctr">
              <a:buNone/>
            </a:lvl4pPr>
            <a:lvl5pPr marL="1609298" indent="0" algn="ctr">
              <a:buNone/>
            </a:lvl5pPr>
            <a:lvl6pPr marL="2011623" indent="0" algn="ctr">
              <a:buNone/>
            </a:lvl6pPr>
            <a:lvl7pPr marL="2413947" indent="0" algn="ctr">
              <a:buNone/>
            </a:lvl7pPr>
            <a:lvl8pPr marL="2816272" indent="0" algn="ctr">
              <a:buNone/>
            </a:lvl8pPr>
            <a:lvl9pPr marL="3218597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15"/>
          <p:cNvSpPr>
            <a:spLocks noGrp="1"/>
          </p:cNvSpPr>
          <p:nvPr>
            <p:ph type="dt" sz="half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fld id="{B3C4F23F-5925-4F14-B02A-195B5017B6D3}" type="datetimeFigureOut">
              <a:rPr lang="pt-BR"/>
              <a:pPr>
                <a:defRPr/>
              </a:pPr>
              <a:t>13/09/2018</a:t>
            </a:fld>
            <a:endParaRPr lang="pt-BR" dirty="0"/>
          </a:p>
        </p:txBody>
      </p:sp>
      <p:sp>
        <p:nvSpPr>
          <p:cNvPr id="6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915402" y="6473825"/>
            <a:ext cx="822060" cy="247651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fld id="{F3586F82-20F1-4069-B6EF-2D4CF19C153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10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28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24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5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473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137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13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Rectangle 7"/>
          <p:cNvSpPr/>
          <p:nvPr userDrawn="1"/>
        </p:nvSpPr>
        <p:spPr>
          <a:xfrm>
            <a:off x="12" y="6334316"/>
            <a:ext cx="9903421" cy="64008"/>
          </a:xfrm>
          <a:prstGeom prst="rect">
            <a:avLst/>
          </a:prstGeom>
          <a:solidFill>
            <a:srgbClr val="71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989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963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81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A35-ABD3-47E5-8B8A-E502152FCB0E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67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80465" rIns="80465" anchor="t" anchorCtr="0">
            <a:normAutofit/>
          </a:bodyPr>
          <a:lstStyle>
            <a:lvl1pPr marL="0" indent="0">
              <a:buNone/>
              <a:defRPr sz="2100" cap="all" spc="176" baseline="0">
                <a:solidFill>
                  <a:schemeClr val="tx2"/>
                </a:solidFill>
                <a:latin typeface="+mj-lt"/>
              </a:defRPr>
            </a:lvl1pPr>
            <a:lvl2pPr marL="4023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6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092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16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39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162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185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39" y="1845735"/>
            <a:ext cx="4011930" cy="40233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7"/>
          <p:cNvSpPr/>
          <p:nvPr userDrawn="1"/>
        </p:nvSpPr>
        <p:spPr>
          <a:xfrm>
            <a:off x="12" y="6334316"/>
            <a:ext cx="9903421" cy="64008"/>
          </a:xfrm>
          <a:prstGeom prst="rect">
            <a:avLst/>
          </a:prstGeom>
          <a:solidFill>
            <a:srgbClr val="71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3"/>
          </a:xfrm>
        </p:spPr>
        <p:txBody>
          <a:bodyPr lIns="80465" rIns="80465" anchor="ctr">
            <a:normAutofit/>
          </a:bodyPr>
          <a:lstStyle>
            <a:lvl1pPr marL="0" indent="0">
              <a:buNone/>
              <a:defRPr sz="1800" b="0" cap="all" baseline="0">
                <a:solidFill>
                  <a:schemeClr val="tx2"/>
                </a:solidFill>
              </a:defRPr>
            </a:lvl1pPr>
            <a:lvl2pPr marL="402325" indent="0">
              <a:buNone/>
              <a:defRPr sz="1800" b="1"/>
            </a:lvl2pPr>
            <a:lvl3pPr marL="804649" indent="0">
              <a:buNone/>
              <a:defRPr sz="1600" b="1"/>
            </a:lvl3pPr>
            <a:lvl4pPr marL="1206974" indent="0">
              <a:buNone/>
              <a:defRPr sz="1400" b="1"/>
            </a:lvl4pPr>
            <a:lvl5pPr marL="1609298" indent="0">
              <a:buNone/>
              <a:defRPr sz="1400" b="1"/>
            </a:lvl5pPr>
            <a:lvl6pPr marL="2011623" indent="0">
              <a:buNone/>
              <a:defRPr sz="1400" b="1"/>
            </a:lvl6pPr>
            <a:lvl7pPr marL="2413947" indent="0">
              <a:buNone/>
              <a:defRPr sz="1400" b="1"/>
            </a:lvl7pPr>
            <a:lvl8pPr marL="2816272" indent="0">
              <a:buNone/>
              <a:defRPr sz="1400" b="1"/>
            </a:lvl8pPr>
            <a:lvl9pPr marL="3218597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3"/>
            <a:ext cx="4011930" cy="337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3"/>
          </a:xfrm>
        </p:spPr>
        <p:txBody>
          <a:bodyPr lIns="80465" rIns="80465" anchor="ctr">
            <a:normAutofit/>
          </a:bodyPr>
          <a:lstStyle>
            <a:lvl1pPr marL="0" indent="0">
              <a:buNone/>
              <a:defRPr sz="1800" b="0" cap="all" baseline="0">
                <a:solidFill>
                  <a:schemeClr val="tx2"/>
                </a:solidFill>
              </a:defRPr>
            </a:lvl1pPr>
            <a:lvl2pPr marL="402325" indent="0">
              <a:buNone/>
              <a:defRPr sz="1800" b="1"/>
            </a:lvl2pPr>
            <a:lvl3pPr marL="804649" indent="0">
              <a:buNone/>
              <a:defRPr sz="1600" b="1"/>
            </a:lvl3pPr>
            <a:lvl4pPr marL="1206974" indent="0">
              <a:buNone/>
              <a:defRPr sz="1400" b="1"/>
            </a:lvl4pPr>
            <a:lvl5pPr marL="1609298" indent="0">
              <a:buNone/>
              <a:defRPr sz="1400" b="1"/>
            </a:lvl5pPr>
            <a:lvl6pPr marL="2011623" indent="0">
              <a:buNone/>
              <a:defRPr sz="1400" b="1"/>
            </a:lvl6pPr>
            <a:lvl7pPr marL="2413947" indent="0">
              <a:buNone/>
              <a:defRPr sz="1400" b="1"/>
            </a:lvl7pPr>
            <a:lvl8pPr marL="2816272" indent="0">
              <a:buNone/>
              <a:defRPr sz="1400" b="1"/>
            </a:lvl8pPr>
            <a:lvl9pPr marL="3218597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3"/>
            <a:ext cx="4011930" cy="337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>
          <a:xfrm>
            <a:off x="12" y="6334316"/>
            <a:ext cx="9903421" cy="64008"/>
          </a:xfrm>
          <a:prstGeom prst="rect">
            <a:avLst/>
          </a:prstGeom>
          <a:solidFill>
            <a:srgbClr val="71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2" y="6334316"/>
            <a:ext cx="9903421" cy="64008"/>
          </a:xfrm>
          <a:prstGeom prst="rect">
            <a:avLst/>
          </a:prstGeom>
          <a:solidFill>
            <a:srgbClr val="71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" y="6334316"/>
            <a:ext cx="9903421" cy="64008"/>
          </a:xfrm>
          <a:prstGeom prst="rect">
            <a:avLst/>
          </a:prstGeom>
          <a:solidFill>
            <a:srgbClr val="71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1"/>
            <a:ext cx="2600325" cy="3379124"/>
          </a:xfrm>
        </p:spPr>
        <p:txBody>
          <a:bodyPr lIns="80465" rIns="8046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02325" indent="0">
              <a:buNone/>
              <a:defRPr sz="1100"/>
            </a:lvl2pPr>
            <a:lvl3pPr marL="804649" indent="0">
              <a:buNone/>
              <a:defRPr sz="900"/>
            </a:lvl3pPr>
            <a:lvl4pPr marL="1206974" indent="0">
              <a:buNone/>
              <a:defRPr sz="800"/>
            </a:lvl4pPr>
            <a:lvl5pPr marL="1609298" indent="0">
              <a:buNone/>
              <a:defRPr sz="800"/>
            </a:lvl5pPr>
            <a:lvl6pPr marL="2011623" indent="0">
              <a:buNone/>
              <a:defRPr sz="800"/>
            </a:lvl6pPr>
            <a:lvl7pPr marL="2413947" indent="0">
              <a:buNone/>
              <a:defRPr sz="800"/>
            </a:lvl7pPr>
            <a:lvl8pPr marL="2816272" indent="0">
              <a:buNone/>
              <a:defRPr sz="800"/>
            </a:lvl8pPr>
            <a:lvl9pPr marL="321859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rgbClr val="00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9906000" cy="457200"/>
          </a:xfrm>
          <a:prstGeom prst="rect">
            <a:avLst/>
          </a:prstGeom>
          <a:solidFill>
            <a:srgbClr val="00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9906001" cy="65999"/>
          </a:xfrm>
          <a:prstGeom prst="rect">
            <a:avLst/>
          </a:prstGeom>
          <a:solidFill>
            <a:srgbClr val="00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  <a:prstGeom prst="rect">
            <a:avLst/>
          </a:prstGeom>
        </p:spPr>
        <p:txBody>
          <a:bodyPr vert="horz" lIns="80465" tIns="40232" rIns="80465" bIns="40232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5735"/>
            <a:ext cx="8172450" cy="4023360"/>
          </a:xfrm>
          <a:prstGeom prst="rect">
            <a:avLst/>
          </a:prstGeom>
        </p:spPr>
        <p:txBody>
          <a:bodyPr vert="horz" lIns="0" tIns="40232" rIns="0" bIns="40232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6334317"/>
            <a:ext cx="9903421" cy="64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04649" rtl="0" eaLnBrk="1" latinLnBrk="0" hangingPunct="1">
        <a:lnSpc>
          <a:spcPct val="85000"/>
        </a:lnSpc>
        <a:spcBef>
          <a:spcPct val="0"/>
        </a:spcBef>
        <a:buNone/>
        <a:defRPr sz="4200" kern="1200" spc="-4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80465" indent="-80465" algn="l" defTabSz="804649" rtl="0" eaLnBrk="1" latinLnBrk="0" hangingPunct="1">
        <a:lnSpc>
          <a:spcPct val="90000"/>
        </a:lnSpc>
        <a:spcBef>
          <a:spcPts val="1056"/>
        </a:spcBef>
        <a:spcAft>
          <a:spcPts val="176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37953" indent="-160930" algn="l" defTabSz="804649" rtl="0" eaLnBrk="1" latinLnBrk="0" hangingPunct="1">
        <a:lnSpc>
          <a:spcPct val="90000"/>
        </a:lnSpc>
        <a:spcBef>
          <a:spcPts val="176"/>
        </a:spcBef>
        <a:spcAft>
          <a:spcPts val="352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98882" indent="-160930" algn="l" defTabSz="804649" rtl="0" eaLnBrk="1" latinLnBrk="0" hangingPunct="1">
        <a:lnSpc>
          <a:spcPct val="90000"/>
        </a:lnSpc>
        <a:spcBef>
          <a:spcPts val="176"/>
        </a:spcBef>
        <a:spcAft>
          <a:spcPts val="35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59812" indent="-160930" algn="l" defTabSz="804649" rtl="0" eaLnBrk="1" latinLnBrk="0" hangingPunct="1">
        <a:lnSpc>
          <a:spcPct val="90000"/>
        </a:lnSpc>
        <a:spcBef>
          <a:spcPts val="176"/>
        </a:spcBef>
        <a:spcAft>
          <a:spcPts val="35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20742" indent="-160930" algn="l" defTabSz="804649" rtl="0" eaLnBrk="1" latinLnBrk="0" hangingPunct="1">
        <a:lnSpc>
          <a:spcPct val="90000"/>
        </a:lnSpc>
        <a:spcBef>
          <a:spcPts val="176"/>
        </a:spcBef>
        <a:spcAft>
          <a:spcPts val="35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967973" indent="-201162" algn="l" defTabSz="804649" rtl="0" eaLnBrk="1" latinLnBrk="0" hangingPunct="1">
        <a:lnSpc>
          <a:spcPct val="90000"/>
        </a:lnSpc>
        <a:spcBef>
          <a:spcPts val="176"/>
        </a:spcBef>
        <a:spcAft>
          <a:spcPts val="35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43968" indent="-201162" algn="l" defTabSz="804649" rtl="0" eaLnBrk="1" latinLnBrk="0" hangingPunct="1">
        <a:lnSpc>
          <a:spcPct val="90000"/>
        </a:lnSpc>
        <a:spcBef>
          <a:spcPts val="176"/>
        </a:spcBef>
        <a:spcAft>
          <a:spcPts val="35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319963" indent="-201162" algn="l" defTabSz="804649" rtl="0" eaLnBrk="1" latinLnBrk="0" hangingPunct="1">
        <a:lnSpc>
          <a:spcPct val="90000"/>
        </a:lnSpc>
        <a:spcBef>
          <a:spcPts val="176"/>
        </a:spcBef>
        <a:spcAft>
          <a:spcPts val="35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495958" indent="-201162" algn="l" defTabSz="804649" rtl="0" eaLnBrk="1" latinLnBrk="0" hangingPunct="1">
        <a:lnSpc>
          <a:spcPct val="90000"/>
        </a:lnSpc>
        <a:spcBef>
          <a:spcPts val="176"/>
        </a:spcBef>
        <a:spcAft>
          <a:spcPts val="35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25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49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74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98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23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4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72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9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1FA35-ABD3-47E5-8B8A-E502152FCB0E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810E2-E6B3-4189-91C6-BF362A7371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52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icero@funadesp.org.b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sandro@funadesp.org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8222"/>
            <a:ext cx="9906000" cy="15079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72"/>
            <a:ext cx="9915180" cy="339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 idx="4294967295"/>
          </p:nvPr>
        </p:nvSpPr>
        <p:spPr>
          <a:xfrm>
            <a:off x="330200" y="214289"/>
            <a:ext cx="9410700" cy="838200"/>
          </a:xfrm>
        </p:spPr>
        <p:txBody>
          <a:bodyPr/>
          <a:lstStyle/>
          <a:p>
            <a:pPr algn="ctr">
              <a:defRPr/>
            </a:pPr>
            <a:r>
              <a:rPr lang="pt-BR" sz="2100" b="1" dirty="0" smtClean="0">
                <a:solidFill>
                  <a:srgbClr val="133D18"/>
                </a:solidFill>
                <a:latin typeface="Verdana" pitchFamily="34" charset="0"/>
              </a:rPr>
              <a:t>Programas de bolsas de estudo e Pesquisa</a:t>
            </a:r>
            <a:endParaRPr lang="pt-BR" sz="2100" b="1" dirty="0">
              <a:solidFill>
                <a:srgbClr val="133D18"/>
              </a:solidFill>
              <a:latin typeface="Verdana" pitchFamily="34" charset="0"/>
            </a:endParaRPr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 bwMode="auto">
          <a:xfrm>
            <a:off x="350490" y="1248573"/>
            <a:ext cx="920502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65" tIns="40232" rIns="80465" bIns="40232" numCol="1" anchor="t" anchorCtr="0" compatLnSpc="1">
            <a:prstTxWarp prst="textNoShape">
              <a:avLst/>
            </a:prstTxWarp>
          </a:bodyPr>
          <a:lstStyle/>
          <a:p>
            <a:pPr marL="315713" indent="-162048" algn="ctr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pt-BR" sz="1800" b="1" dirty="0" smtClean="0">
                <a:solidFill>
                  <a:schemeClr val="tx2"/>
                </a:solidFill>
                <a:latin typeface="Verdana" pitchFamily="34" charset="0"/>
              </a:rPr>
              <a:t>CHAMADA ABERTA – 03/2018</a:t>
            </a:r>
            <a:endParaRPr lang="pt-BR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1156684" lvl="2" indent="-452616" algn="ctr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"/>
              <a:defRPr/>
            </a:pPr>
            <a:endParaRPr lang="pt-BR" sz="1400" b="1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194471" y="4365104"/>
            <a:ext cx="9439049" cy="1440160"/>
          </a:xfrm>
          <a:prstGeom prst="rect">
            <a:avLst/>
          </a:prstGeom>
        </p:spPr>
        <p:txBody>
          <a:bodyPr lIns="80465" tIns="40232" rIns="80465" bIns="40232"/>
          <a:lstStyle/>
          <a:p>
            <a:pPr marL="0" lvl="1" algn="ctr" defTabSz="804649" fontAlgn="base">
              <a:lnSpc>
                <a:spcPct val="150000"/>
              </a:lnSpc>
              <a:spcBef>
                <a:spcPts val="1584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chemeClr val="tx2"/>
                </a:solidFill>
                <a:latin typeface="Verdana" pitchFamily="34" charset="0"/>
              </a:rPr>
              <a:t> Até 22 de outubro de 2018.</a:t>
            </a:r>
          </a:p>
          <a:p>
            <a:pPr marL="0" lvl="1" algn="ctr" defTabSz="804649" fontAlgn="base">
              <a:lnSpc>
                <a:spcPct val="150000"/>
              </a:lnSpc>
              <a:spcBef>
                <a:spcPts val="1584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chemeClr val="tx2"/>
                </a:solidFill>
                <a:latin typeface="Verdana" pitchFamily="34" charset="0"/>
              </a:rPr>
              <a:t> Projetos com início em janeiro de 2019.</a:t>
            </a:r>
          </a:p>
          <a:p>
            <a:pPr marL="1156684" lvl="2" indent="-452616" algn="ctr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ü"/>
              <a:defRPr/>
            </a:pPr>
            <a:endParaRPr lang="pt-BR" sz="1300" b="1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6" name="Imagem 5" descr="foto_projetos_funades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0749" y="1772817"/>
            <a:ext cx="4605110" cy="273610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619714" y="6081311"/>
            <a:ext cx="24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8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62282" y="3861048"/>
            <a:ext cx="9163050" cy="165618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2800" b="1" dirty="0" smtClean="0">
                <a:solidFill>
                  <a:srgbClr val="443329"/>
                </a:solidFill>
              </a:rPr>
              <a:t>www.funadesp.org.br</a:t>
            </a:r>
            <a:r>
              <a:rPr lang="pt-BR" sz="1600" b="1" dirty="0" smtClean="0">
                <a:solidFill>
                  <a:srgbClr val="443329"/>
                </a:solidFill>
              </a:rPr>
              <a:t/>
            </a:r>
            <a:br>
              <a:rPr lang="pt-BR" sz="1600" b="1" dirty="0" smtClean="0">
                <a:solidFill>
                  <a:srgbClr val="443329"/>
                </a:solidFill>
              </a:rPr>
            </a:br>
            <a:endParaRPr lang="pt-BR" sz="1600" b="1" dirty="0" smtClean="0">
              <a:solidFill>
                <a:srgbClr val="443329"/>
              </a:solidFill>
            </a:endParaRPr>
          </a:p>
          <a:p>
            <a:pPr algn="ctr" eaLnBrk="1" hangingPunct="1"/>
            <a:r>
              <a:rPr lang="pt-BR" sz="1800" b="1" dirty="0" smtClean="0">
                <a:solidFill>
                  <a:srgbClr val="443329"/>
                </a:solidFill>
              </a:rPr>
              <a:t>Telefone: (61) 3322-2171</a:t>
            </a:r>
            <a:endParaRPr lang="pt-BR" sz="1400" b="1" dirty="0" smtClean="0">
              <a:solidFill>
                <a:srgbClr val="443329"/>
              </a:solidFill>
            </a:endParaRPr>
          </a:p>
          <a:p>
            <a:pPr eaLnBrk="1" hangingPunct="1"/>
            <a:r>
              <a:rPr lang="pt-BR" sz="1600" b="1" dirty="0" smtClean="0">
                <a:solidFill>
                  <a:srgbClr val="443329"/>
                </a:solidFill>
              </a:rPr>
              <a:t>.</a:t>
            </a:r>
          </a:p>
        </p:txBody>
      </p:sp>
      <p:pic>
        <p:nvPicPr>
          <p:cNvPr id="7" name="Imagem 4" descr="logo_completa_tra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237" y="862013"/>
            <a:ext cx="436999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293265" y="5776686"/>
            <a:ext cx="5903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hlinkClick r:id="rId3"/>
              </a:rPr>
              <a:t>cicero@funadesp.org.br</a:t>
            </a:r>
            <a:r>
              <a:rPr lang="pt-BR" dirty="0" smtClean="0"/>
              <a:t> – Diretor Superintendente</a:t>
            </a:r>
          </a:p>
          <a:p>
            <a:r>
              <a:rPr lang="pt-BR" dirty="0" smtClean="0">
                <a:hlinkClick r:id="rId4"/>
              </a:rPr>
              <a:t>sandro@funadesp.org.br</a:t>
            </a:r>
            <a:r>
              <a:rPr lang="pt-BR" dirty="0" smtClean="0"/>
              <a:t> – Gestor de Projetos de Bolsas e Pesquisa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ítulo 3"/>
          <p:cNvSpPr>
            <a:spLocks noGrp="1"/>
          </p:cNvSpPr>
          <p:nvPr>
            <p:ph type="subTitle" idx="4294967295"/>
          </p:nvPr>
        </p:nvSpPr>
        <p:spPr>
          <a:xfrm>
            <a:off x="915009" y="4456113"/>
            <a:ext cx="8172450" cy="1143000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pt-BR" sz="2400" b="1" dirty="0" smtClean="0">
                <a:solidFill>
                  <a:srgbClr val="443329"/>
                </a:solidFill>
              </a:rPr>
              <a:t>Cicero Ivan Ferreira Gontijo</a:t>
            </a:r>
          </a:p>
          <a:p>
            <a:pPr algn="ctr" eaLnBrk="1" hangingPunct="1">
              <a:buNone/>
            </a:pPr>
            <a:r>
              <a:rPr lang="pt-BR" sz="2400" b="1" dirty="0" smtClean="0">
                <a:solidFill>
                  <a:srgbClr val="443329"/>
                </a:solidFill>
              </a:rPr>
              <a:t>Diretor Superintendente</a:t>
            </a:r>
          </a:p>
          <a:p>
            <a:pPr eaLnBrk="1" hangingPunct="1">
              <a:buNone/>
            </a:pPr>
            <a:endParaRPr lang="pt-BR" sz="2400" b="1" dirty="0" smtClean="0">
              <a:solidFill>
                <a:srgbClr val="443329"/>
              </a:solidFill>
            </a:endParaRPr>
          </a:p>
        </p:txBody>
      </p:sp>
      <p:pic>
        <p:nvPicPr>
          <p:cNvPr id="10243" name="Imagem 4" descr="logo_completa_tra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721" y="561520"/>
            <a:ext cx="4195250" cy="246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96516" y="3419709"/>
            <a:ext cx="8358188" cy="389026"/>
          </a:xfrm>
          <a:prstGeom prst="rect">
            <a:avLst/>
          </a:prstGeom>
          <a:noFill/>
        </p:spPr>
        <p:txBody>
          <a:bodyPr lIns="80465" tIns="40232" rIns="80465" bIns="40232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latin typeface="Verdana" pitchFamily="34" charset="0"/>
                <a:cs typeface="+mn-cs"/>
              </a:rPr>
              <a:t>O papel potencial dos Programas de Bolsas de Funadesp</a:t>
            </a:r>
            <a:endParaRPr lang="pt-BR" sz="2000" b="1" dirty="0"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dr_cicero_palest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4539" y="1820436"/>
            <a:ext cx="6424878" cy="411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Conteúdo 3"/>
          <p:cNvSpPr txBox="1">
            <a:spLocks/>
          </p:cNvSpPr>
          <p:nvPr/>
        </p:nvSpPr>
        <p:spPr bwMode="auto">
          <a:xfrm>
            <a:off x="678697" y="891795"/>
            <a:ext cx="8426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1435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>
                <a:solidFill>
                  <a:srgbClr val="546773"/>
                </a:solidFill>
                <a:latin typeface="+mn-lt"/>
                <a:cs typeface="+mn-cs"/>
              </a:rPr>
              <a:t>Uma roda de água? Como ninguém pensou nisso antes!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619714" y="6081311"/>
            <a:ext cx="24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1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3" y="4007654"/>
            <a:ext cx="3630340" cy="172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3" y="3872356"/>
            <a:ext cx="3001167" cy="199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45" y="1266635"/>
            <a:ext cx="2996224" cy="199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49" y="1279106"/>
            <a:ext cx="3001936" cy="180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97" y="2576212"/>
            <a:ext cx="3121987" cy="208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760584" y="304941"/>
            <a:ext cx="8426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1435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solidFill>
                  <a:srgbClr val="546773"/>
                </a:solidFill>
                <a:latin typeface="+mn-lt"/>
                <a:cs typeface="+mn-cs"/>
              </a:rPr>
              <a:t>Iniciação Científica</a:t>
            </a:r>
            <a:endParaRPr lang="pt-BR" sz="2400" b="1" dirty="0">
              <a:solidFill>
                <a:srgbClr val="546773"/>
              </a:solidFill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619714" y="6081311"/>
            <a:ext cx="24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2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690750" y="1340768"/>
            <a:ext cx="4290477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r>
              <a:rPr lang="pt-BR" sz="2100" dirty="0" smtClean="0"/>
              <a:t>BOLSAS  FUNADESP</a:t>
            </a:r>
            <a:endParaRPr lang="pt-BR" sz="2100" dirty="0"/>
          </a:p>
        </p:txBody>
      </p:sp>
      <p:sp>
        <p:nvSpPr>
          <p:cNvPr id="8" name="Espaço Reservado para Conteúdo 3"/>
          <p:cNvSpPr>
            <a:spLocks noGrp="1"/>
          </p:cNvSpPr>
          <p:nvPr>
            <p:ph idx="1"/>
          </p:nvPr>
        </p:nvSpPr>
        <p:spPr>
          <a:xfrm>
            <a:off x="4835921" y="3356992"/>
            <a:ext cx="5031627" cy="3240360"/>
          </a:xfrm>
        </p:spPr>
        <p:txBody>
          <a:bodyPr/>
          <a:lstStyle/>
          <a:p>
            <a:pPr marL="657969" lvl="1" indent="-301743">
              <a:lnSpc>
                <a:spcPct val="150000"/>
              </a:lnSpc>
              <a:spcBef>
                <a:spcPts val="1584"/>
              </a:spcBef>
              <a:buSzPct val="90000"/>
              <a:buFont typeface="Wingdings" pitchFamily="2" charset="2"/>
              <a:buChar char="§"/>
            </a:pPr>
            <a:r>
              <a:rPr lang="pt-BR" b="1" dirty="0" smtClean="0">
                <a:latin typeface="Verdana" pitchFamily="34" charset="0"/>
              </a:rPr>
              <a:t>Efetivo esforço de estudo ou pesquisa.</a:t>
            </a:r>
          </a:p>
          <a:p>
            <a:pPr marL="657969" lvl="1" indent="-301743">
              <a:lnSpc>
                <a:spcPct val="150000"/>
              </a:lnSpc>
              <a:spcBef>
                <a:spcPts val="1584"/>
              </a:spcBef>
              <a:buSzPct val="90000"/>
              <a:buFont typeface="Wingdings" pitchFamily="2" charset="2"/>
              <a:buChar char="§"/>
            </a:pPr>
            <a:r>
              <a:rPr lang="pt-BR" b="1" dirty="0" smtClean="0">
                <a:latin typeface="Verdana" pitchFamily="34" charset="0"/>
              </a:rPr>
              <a:t>Órgão concedente isento (princípio da impessoalidade).</a:t>
            </a:r>
          </a:p>
          <a:p>
            <a:pPr marL="657969" lvl="1" indent="-301743">
              <a:lnSpc>
                <a:spcPct val="150000"/>
              </a:lnSpc>
              <a:spcBef>
                <a:spcPts val="1584"/>
              </a:spcBef>
              <a:buSzPct val="90000"/>
              <a:buFont typeface="Wingdings" pitchFamily="2" charset="2"/>
              <a:buChar char="§"/>
            </a:pPr>
            <a:r>
              <a:rPr lang="pt-BR" b="1" dirty="0" smtClean="0">
                <a:latin typeface="Verdana" pitchFamily="34" charset="0"/>
              </a:rPr>
              <a:t>Resultados não trazem vantagem para o doador.</a:t>
            </a:r>
          </a:p>
          <a:p>
            <a:pPr marL="1156684" lvl="2" indent="-452616">
              <a:lnSpc>
                <a:spcPct val="150000"/>
              </a:lnSpc>
              <a:buSzPct val="90000"/>
              <a:buFont typeface="+mj-lt"/>
              <a:buAutoNum type="arabicPeriod"/>
            </a:pPr>
            <a:endParaRPr lang="pt-BR" sz="1100" b="1" dirty="0" smtClean="0">
              <a:latin typeface="Verdana" pitchFamily="34" charset="0"/>
            </a:endParaRPr>
          </a:p>
        </p:txBody>
      </p:sp>
      <p:sp>
        <p:nvSpPr>
          <p:cNvPr id="12" name="Título 3"/>
          <p:cNvSpPr>
            <a:spLocks noGrp="1"/>
          </p:cNvSpPr>
          <p:nvPr>
            <p:ph type="title"/>
          </p:nvPr>
        </p:nvSpPr>
        <p:spPr>
          <a:xfrm>
            <a:off x="330200" y="214289"/>
            <a:ext cx="9410700" cy="838200"/>
          </a:xfrm>
        </p:spPr>
        <p:txBody>
          <a:bodyPr/>
          <a:lstStyle/>
          <a:p>
            <a:pPr algn="ctr">
              <a:defRPr/>
            </a:pPr>
            <a:r>
              <a:rPr lang="pt-BR" sz="2100" b="1" dirty="0" smtClean="0">
                <a:solidFill>
                  <a:srgbClr val="133D18"/>
                </a:solidFill>
                <a:latin typeface="Verdana" pitchFamily="34" charset="0"/>
              </a:rPr>
              <a:t>Programas de bolsas de estudo e Pesquisa</a:t>
            </a:r>
            <a:endParaRPr lang="pt-BR" sz="2100" b="1" dirty="0">
              <a:solidFill>
                <a:srgbClr val="133D18"/>
              </a:solidFill>
              <a:latin typeface="Verdana" pitchFamily="34" charset="0"/>
            </a:endParaRPr>
          </a:p>
        </p:txBody>
      </p:sp>
      <p:grpSp>
        <p:nvGrpSpPr>
          <p:cNvPr id="2" name="Grupo 19"/>
          <p:cNvGrpSpPr/>
          <p:nvPr/>
        </p:nvGrpSpPr>
        <p:grpSpPr>
          <a:xfrm>
            <a:off x="-617" y="1844824"/>
            <a:ext cx="4836606" cy="4752528"/>
            <a:chOff x="-571" y="1844824"/>
            <a:chExt cx="4464559" cy="4752528"/>
          </a:xfrm>
        </p:grpSpPr>
        <p:sp>
          <p:nvSpPr>
            <p:cNvPr id="9" name="Espaço Reservado para Conteúdo 3"/>
            <p:cNvSpPr txBox="1">
              <a:spLocks/>
            </p:cNvSpPr>
            <p:nvPr/>
          </p:nvSpPr>
          <p:spPr bwMode="auto">
            <a:xfrm>
              <a:off x="323528" y="2792732"/>
              <a:ext cx="3888432" cy="70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15713" indent="-162048" algn="ctr" defTabSz="804649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defRPr/>
              </a:pPr>
              <a:r>
                <a:rPr lang="pt-B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</a:rPr>
                <a:t>Vantagem</a:t>
              </a:r>
              <a:endPara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endParaRPr>
            </a:p>
            <a:p>
              <a:pPr marL="1156684" lvl="2" indent="-452616" algn="ctr" defTabSz="804649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 2" pitchFamily="18" charset="2"/>
                <a:buChar char=""/>
                <a:defRPr/>
              </a:pPr>
              <a:endParaRPr lang="pt-B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14" name="Espaço Reservado para Conteúdo 3"/>
            <p:cNvSpPr txBox="1">
              <a:spLocks/>
            </p:cNvSpPr>
            <p:nvPr/>
          </p:nvSpPr>
          <p:spPr bwMode="auto">
            <a:xfrm>
              <a:off x="-571" y="3356992"/>
              <a:ext cx="4428555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657969" lvl="1" indent="-301743" defTabSz="804649" fontAlgn="base">
                <a:lnSpc>
                  <a:spcPct val="150000"/>
                </a:lnSpc>
                <a:spcBef>
                  <a:spcPts val="1584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" pitchFamily="2" charset="2"/>
                <a:buChar char="§"/>
                <a:defRPr/>
              </a:pPr>
              <a:r>
                <a:rPr lang="pt-B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</a:rPr>
                <a:t>Dispensa do recolhim</a:t>
              </a:r>
              <a:r>
                <a:rPr lang="pt-B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cs typeface="+mn-cs"/>
                </a:rPr>
                <a:t>ento de IR e contribuições tributárias.</a:t>
              </a:r>
            </a:p>
            <a:p>
              <a:pPr marL="1156684" lvl="2" indent="-452616" defTabSz="804649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" pitchFamily="2" charset="2"/>
                <a:buChar char="§"/>
                <a:defRPr/>
              </a:pPr>
              <a:endParaRPr lang="pt-B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endParaRPr>
            </a:p>
          </p:txBody>
        </p:sp>
        <p:cxnSp>
          <p:nvCxnSpPr>
            <p:cNvPr id="16" name="Conector de seta reta 15"/>
            <p:cNvCxnSpPr>
              <a:stCxn id="7" idx="2"/>
              <a:endCxn id="9" idx="0"/>
            </p:cNvCxnSpPr>
            <p:nvPr/>
          </p:nvCxnSpPr>
          <p:spPr>
            <a:xfrm flipH="1">
              <a:off x="2267744" y="1844824"/>
              <a:ext cx="2196244" cy="94790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1"/>
          <p:cNvGrpSpPr/>
          <p:nvPr/>
        </p:nvGrpSpPr>
        <p:grpSpPr>
          <a:xfrm>
            <a:off x="4835988" y="1844824"/>
            <a:ext cx="4407490" cy="1656184"/>
            <a:chOff x="4463988" y="1844824"/>
            <a:chExt cx="4068452" cy="1656184"/>
          </a:xfrm>
        </p:grpSpPr>
        <p:sp>
          <p:nvSpPr>
            <p:cNvPr id="13" name="Espaço Reservado para Conteúdo 3"/>
            <p:cNvSpPr txBox="1">
              <a:spLocks/>
            </p:cNvSpPr>
            <p:nvPr/>
          </p:nvSpPr>
          <p:spPr bwMode="auto">
            <a:xfrm>
              <a:off x="4644008" y="2792732"/>
              <a:ext cx="3888432" cy="70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15713" indent="-162048" algn="ctr" defTabSz="804649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defRPr/>
              </a:pPr>
              <a:r>
                <a:rPr lang="pt-B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</a:rPr>
                <a:t>Exigências </a:t>
              </a:r>
              <a:endPara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endParaRPr>
            </a:p>
            <a:p>
              <a:pPr marL="1156684" lvl="2" indent="-452616" algn="ctr" defTabSz="804649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 2" pitchFamily="18" charset="2"/>
                <a:buChar char=""/>
                <a:defRPr/>
              </a:pPr>
              <a:endParaRPr lang="pt-B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endParaRPr>
            </a:p>
          </p:txBody>
        </p:sp>
        <p:cxnSp>
          <p:nvCxnSpPr>
            <p:cNvPr id="18" name="Conector de seta reta 17"/>
            <p:cNvCxnSpPr>
              <a:stCxn id="7" idx="2"/>
              <a:endCxn id="13" idx="0"/>
            </p:cNvCxnSpPr>
            <p:nvPr/>
          </p:nvCxnSpPr>
          <p:spPr>
            <a:xfrm>
              <a:off x="4463988" y="1844824"/>
              <a:ext cx="2124236" cy="94790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aixaDeTexto 3"/>
          <p:cNvSpPr txBox="1"/>
          <p:nvPr/>
        </p:nvSpPr>
        <p:spPr>
          <a:xfrm>
            <a:off x="9619714" y="6081311"/>
            <a:ext cx="24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3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80918" y="1916832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r>
              <a:rPr lang="pt-BR" sz="2100" dirty="0" smtClean="0"/>
              <a:t>FUNADESP</a:t>
            </a:r>
            <a:endParaRPr lang="pt-BR" sz="2100" dirty="0"/>
          </a:p>
        </p:txBody>
      </p:sp>
      <p:sp>
        <p:nvSpPr>
          <p:cNvPr id="7" name="Retângulo 6"/>
          <p:cNvSpPr/>
          <p:nvPr/>
        </p:nvSpPr>
        <p:spPr>
          <a:xfrm>
            <a:off x="324902" y="4869160"/>
            <a:ext cx="3120347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r>
              <a:rPr lang="pt-BR" sz="2100" dirty="0" smtClean="0"/>
              <a:t>IES PRIVADAS</a:t>
            </a:r>
            <a:endParaRPr lang="pt-BR" sz="2100" dirty="0"/>
          </a:p>
        </p:txBody>
      </p:sp>
      <p:sp>
        <p:nvSpPr>
          <p:cNvPr id="8" name="Seta para a direita 7"/>
          <p:cNvSpPr/>
          <p:nvPr/>
        </p:nvSpPr>
        <p:spPr>
          <a:xfrm rot="5400000">
            <a:off x="495981" y="3493749"/>
            <a:ext cx="2313739" cy="312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pt-BR"/>
          </a:p>
        </p:txBody>
      </p:sp>
      <p:sp>
        <p:nvSpPr>
          <p:cNvPr id="15" name="Título 3"/>
          <p:cNvSpPr>
            <a:spLocks noGrp="1"/>
          </p:cNvSpPr>
          <p:nvPr>
            <p:ph type="title"/>
          </p:nvPr>
        </p:nvSpPr>
        <p:spPr>
          <a:xfrm>
            <a:off x="330200" y="214289"/>
            <a:ext cx="9410700" cy="838200"/>
          </a:xfrm>
        </p:spPr>
        <p:txBody>
          <a:bodyPr/>
          <a:lstStyle/>
          <a:p>
            <a:pPr algn="ctr">
              <a:defRPr/>
            </a:pPr>
            <a:r>
              <a:rPr lang="pt-BR" sz="2100" b="1" dirty="0" smtClean="0">
                <a:solidFill>
                  <a:srgbClr val="133D18"/>
                </a:solidFill>
                <a:latin typeface="Verdana" pitchFamily="34" charset="0"/>
              </a:rPr>
              <a:t>Programas de bolsas de estudo e Pesquisa - 2017</a:t>
            </a:r>
            <a:endParaRPr lang="pt-BR" sz="2100" b="1" dirty="0">
              <a:solidFill>
                <a:srgbClr val="133D18"/>
              </a:solidFill>
              <a:latin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619714" y="6081311"/>
            <a:ext cx="24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4</a:t>
            </a:r>
            <a:endParaRPr lang="pt-BR" sz="105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466077"/>
              </p:ext>
            </p:extLst>
          </p:nvPr>
        </p:nvGraphicFramePr>
        <p:xfrm>
          <a:off x="3621508" y="1916832"/>
          <a:ext cx="6284492" cy="399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iscina_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000" y="2313079"/>
            <a:ext cx="4732000" cy="3276000"/>
          </a:xfrm>
          <a:prstGeom prst="rect">
            <a:avLst/>
          </a:prstGeom>
        </p:spPr>
      </p:pic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350490" y="1269555"/>
            <a:ext cx="920502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65" tIns="40232" rIns="80465" bIns="40232" numCol="1" anchor="t" anchorCtr="0" compatLnSpc="1">
            <a:prstTxWarp prst="textNoShape">
              <a:avLst/>
            </a:prstTxWarp>
          </a:bodyPr>
          <a:lstStyle/>
          <a:p>
            <a:pPr marL="315713" indent="-162048" algn="ctr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pt-BR" b="1" dirty="0" smtClean="0">
                <a:solidFill>
                  <a:schemeClr val="tx2"/>
                </a:solidFill>
                <a:latin typeface="Verdana" pitchFamily="34" charset="0"/>
              </a:rPr>
              <a:t>Fundo de Fomento à Qualidade do Ensino Superior Particular</a:t>
            </a:r>
            <a:endParaRPr lang="pt-BR" sz="14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1156684" lvl="2" indent="-452616" algn="ctr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"/>
              <a:defRPr/>
            </a:pPr>
            <a:endParaRPr lang="pt-BR" sz="1200" b="1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22698" y="2924945"/>
            <a:ext cx="702714" cy="327471"/>
          </a:xfrm>
          <a:prstGeom prst="rect">
            <a:avLst/>
          </a:prstGeom>
          <a:noFill/>
        </p:spPr>
        <p:txBody>
          <a:bodyPr wrap="none" lIns="80465" tIns="40232" rIns="80465" bIns="40232" rtlCol="0">
            <a:spAutoFit/>
          </a:bodyPr>
          <a:lstStyle/>
          <a:p>
            <a:r>
              <a:rPr lang="pt-BR" b="1" dirty="0" smtClean="0"/>
              <a:t>Bolsas</a:t>
            </a:r>
            <a:endParaRPr lang="pt-BR" b="1" dirty="0"/>
          </a:p>
        </p:txBody>
      </p:sp>
      <p:grpSp>
        <p:nvGrpSpPr>
          <p:cNvPr id="2" name="Grupo 22"/>
          <p:cNvGrpSpPr/>
          <p:nvPr/>
        </p:nvGrpSpPr>
        <p:grpSpPr>
          <a:xfrm>
            <a:off x="0" y="2276873"/>
            <a:ext cx="5415280" cy="4010962"/>
            <a:chOff x="0" y="2276872"/>
            <a:chExt cx="4998720" cy="4010962"/>
          </a:xfrm>
        </p:grpSpPr>
        <p:sp>
          <p:nvSpPr>
            <p:cNvPr id="13" name="CaixaDeTexto 12"/>
            <p:cNvSpPr txBox="1"/>
            <p:nvPr/>
          </p:nvSpPr>
          <p:spPr>
            <a:xfrm>
              <a:off x="1874710" y="5949280"/>
              <a:ext cx="929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err="1" smtClean="0"/>
                <a:t>Funadesp</a:t>
              </a:r>
              <a:endParaRPr lang="pt-BR" b="1" dirty="0"/>
            </a:p>
          </p:txBody>
        </p:sp>
        <p:pic>
          <p:nvPicPr>
            <p:cNvPr id="21" name="Imagem 20" descr="faixa_ok_2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76872"/>
              <a:ext cx="4998720" cy="3291840"/>
            </a:xfrm>
            <a:prstGeom prst="rect">
              <a:avLst/>
            </a:prstGeom>
          </p:spPr>
        </p:pic>
        <p:cxnSp>
          <p:nvCxnSpPr>
            <p:cNvPr id="15" name="Conector de seta reta 14"/>
            <p:cNvCxnSpPr>
              <a:stCxn id="13" idx="0"/>
            </p:cNvCxnSpPr>
            <p:nvPr/>
          </p:nvCxnSpPr>
          <p:spPr>
            <a:xfrm flipV="1">
              <a:off x="2339483" y="5589240"/>
              <a:ext cx="162542" cy="3600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Espaço Reservado para Conteúdo 3"/>
          <p:cNvSpPr>
            <a:spLocks noGrp="1"/>
          </p:cNvSpPr>
          <p:nvPr>
            <p:ph idx="1"/>
          </p:nvPr>
        </p:nvSpPr>
        <p:spPr>
          <a:xfrm>
            <a:off x="4953002" y="3212975"/>
            <a:ext cx="4953001" cy="1854783"/>
          </a:xfrm>
        </p:spPr>
        <p:txBody>
          <a:bodyPr>
            <a:noAutofit/>
          </a:bodyPr>
          <a:lstStyle/>
          <a:p>
            <a:pPr marL="657969" lvl="1" indent="-301743">
              <a:lnSpc>
                <a:spcPct val="150000"/>
              </a:lnSpc>
              <a:spcBef>
                <a:spcPts val="1584"/>
              </a:spcBef>
              <a:buSzPct val="90000"/>
              <a:buFont typeface="Wingdings" pitchFamily="2" charset="2"/>
              <a:buChar char="ü"/>
            </a:pPr>
            <a:r>
              <a:rPr lang="pt-BR" sz="1800" b="1" dirty="0" smtClean="0">
                <a:latin typeface="Verdana" pitchFamily="34" charset="0"/>
              </a:rPr>
              <a:t>90 % para bolsas.</a:t>
            </a:r>
          </a:p>
          <a:p>
            <a:pPr marL="657969" lvl="1" indent="-301743">
              <a:lnSpc>
                <a:spcPct val="150000"/>
              </a:lnSpc>
              <a:spcBef>
                <a:spcPts val="1584"/>
              </a:spcBef>
              <a:buSzPct val="90000"/>
              <a:buFont typeface="Wingdings" pitchFamily="2" charset="2"/>
              <a:buChar char="ü"/>
            </a:pPr>
            <a:r>
              <a:rPr lang="pt-BR" sz="1800" b="1" dirty="0">
                <a:latin typeface="Verdana" pitchFamily="34" charset="0"/>
              </a:rPr>
              <a:t>10% para financiamento da gestão da </a:t>
            </a:r>
            <a:r>
              <a:rPr lang="pt-BR" sz="1800" b="1" dirty="0" err="1">
                <a:latin typeface="Verdana" pitchFamily="34" charset="0"/>
              </a:rPr>
              <a:t>Funadesp</a:t>
            </a:r>
            <a:r>
              <a:rPr lang="pt-BR" sz="1800" b="1" dirty="0" smtClean="0">
                <a:latin typeface="Verdana" pitchFamily="34" charset="0"/>
              </a:rPr>
              <a:t>.</a:t>
            </a:r>
            <a:endParaRPr lang="pt-BR" sz="1800" b="1" dirty="0">
              <a:solidFill>
                <a:srgbClr val="000000">
                  <a:lumMod val="75000"/>
                  <a:lumOff val="25000"/>
                </a:srgbClr>
              </a:solidFill>
              <a:latin typeface="Verdana" pitchFamily="34" charset="0"/>
            </a:endParaRPr>
          </a:p>
          <a:p>
            <a:pPr marL="356226" lvl="1" indent="0">
              <a:lnSpc>
                <a:spcPct val="150000"/>
              </a:lnSpc>
              <a:spcBef>
                <a:spcPts val="1584"/>
              </a:spcBef>
              <a:buSzPct val="90000"/>
              <a:buNone/>
            </a:pPr>
            <a:endParaRPr lang="pt-BR" sz="1800" b="1" dirty="0" smtClean="0">
              <a:latin typeface="Verdana" pitchFamily="34" charset="0"/>
            </a:endParaRPr>
          </a:p>
          <a:p>
            <a:pPr marL="1156684" lvl="2" indent="-452616">
              <a:lnSpc>
                <a:spcPct val="150000"/>
              </a:lnSpc>
              <a:buSzPct val="90000"/>
              <a:buFont typeface="Wingdings" pitchFamily="2" charset="2"/>
              <a:buChar char="ü"/>
            </a:pPr>
            <a:endParaRPr lang="pt-BR" sz="1800" b="1" dirty="0" smtClean="0">
              <a:latin typeface="Verdana" pitchFamily="34" charset="0"/>
            </a:endParaRPr>
          </a:p>
        </p:txBody>
      </p:sp>
      <p:sp>
        <p:nvSpPr>
          <p:cNvPr id="24" name="Título 3"/>
          <p:cNvSpPr>
            <a:spLocks noGrp="1"/>
          </p:cNvSpPr>
          <p:nvPr>
            <p:ph type="title"/>
          </p:nvPr>
        </p:nvSpPr>
        <p:spPr>
          <a:xfrm>
            <a:off x="330200" y="214289"/>
            <a:ext cx="9410700" cy="838200"/>
          </a:xfrm>
        </p:spPr>
        <p:txBody>
          <a:bodyPr/>
          <a:lstStyle/>
          <a:p>
            <a:pPr algn="ctr">
              <a:defRPr/>
            </a:pPr>
            <a:r>
              <a:rPr lang="pt-BR" sz="2100" b="1" dirty="0" smtClean="0">
                <a:solidFill>
                  <a:srgbClr val="133D18"/>
                </a:solidFill>
                <a:latin typeface="Verdana" pitchFamily="34" charset="0"/>
              </a:rPr>
              <a:t>Programas de bolsas de estudo e Pesquisa</a:t>
            </a:r>
            <a:endParaRPr lang="pt-BR" sz="2100" b="1" dirty="0">
              <a:solidFill>
                <a:srgbClr val="133D18"/>
              </a:solidFill>
              <a:latin typeface="Verdan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619714" y="6081311"/>
            <a:ext cx="24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5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7"/>
          <p:cNvGrpSpPr/>
          <p:nvPr/>
        </p:nvGrpSpPr>
        <p:grpSpPr>
          <a:xfrm>
            <a:off x="4328933" y="2365829"/>
            <a:ext cx="1476781" cy="1063171"/>
            <a:chOff x="3995933" y="2564904"/>
            <a:chExt cx="1363182" cy="864096"/>
          </a:xfrm>
          <a:solidFill>
            <a:srgbClr val="FFC000"/>
          </a:solidFill>
        </p:grpSpPr>
        <p:sp>
          <p:nvSpPr>
            <p:cNvPr id="16" name="Fluxograma: Processo alternativo 15"/>
            <p:cNvSpPr/>
            <p:nvPr/>
          </p:nvSpPr>
          <p:spPr>
            <a:xfrm>
              <a:off x="3995933" y="2564904"/>
              <a:ext cx="1363182" cy="432048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Comitê Assessor</a:t>
              </a:r>
              <a:endParaRPr lang="pt-BR" sz="14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7" name="Conector de seta reta 16"/>
            <p:cNvCxnSpPr>
              <a:stCxn id="15" idx="0"/>
              <a:endCxn id="16" idx="2"/>
            </p:cNvCxnSpPr>
            <p:nvPr/>
          </p:nvCxnSpPr>
          <p:spPr>
            <a:xfrm flipV="1">
              <a:off x="4644003" y="2996952"/>
              <a:ext cx="33521" cy="432048"/>
            </a:xfrm>
            <a:prstGeom prst="straightConnector1">
              <a:avLst/>
            </a:prstGeom>
            <a:grpFill/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56"/>
          <p:cNvGrpSpPr/>
          <p:nvPr/>
        </p:nvGrpSpPr>
        <p:grpSpPr>
          <a:xfrm>
            <a:off x="2846766" y="3429000"/>
            <a:ext cx="3042338" cy="936104"/>
            <a:chOff x="2627784" y="3429000"/>
            <a:chExt cx="2808312" cy="936104"/>
          </a:xfrm>
          <a:solidFill>
            <a:srgbClr val="FFC000"/>
          </a:solidFill>
        </p:grpSpPr>
        <p:sp>
          <p:nvSpPr>
            <p:cNvPr id="15" name="Fluxograma: Processo 14"/>
            <p:cNvSpPr/>
            <p:nvPr/>
          </p:nvSpPr>
          <p:spPr>
            <a:xfrm>
              <a:off x="3851920" y="3429000"/>
              <a:ext cx="1584176" cy="936104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accent2">
                      <a:lumMod val="50000"/>
                    </a:schemeClr>
                  </a:solidFill>
                </a:rPr>
                <a:t>FUNADESP</a:t>
              </a:r>
              <a:endParaRPr lang="pt-BR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9" name="Conector de seta reta 18"/>
            <p:cNvCxnSpPr>
              <a:stCxn id="4" idx="3"/>
              <a:endCxn id="15" idx="1"/>
            </p:cNvCxnSpPr>
            <p:nvPr/>
          </p:nvCxnSpPr>
          <p:spPr>
            <a:xfrm>
              <a:off x="2627784" y="3897052"/>
              <a:ext cx="1224136" cy="0"/>
            </a:xfrm>
            <a:prstGeom prst="straightConnector1">
              <a:avLst/>
            </a:prstGeom>
            <a:grpFill/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ixaDeTexto 20"/>
          <p:cNvSpPr txBox="1"/>
          <p:nvPr/>
        </p:nvSpPr>
        <p:spPr>
          <a:xfrm>
            <a:off x="7137244" y="4379618"/>
            <a:ext cx="2028225" cy="358249"/>
          </a:xfrm>
          <a:prstGeom prst="rect">
            <a:avLst/>
          </a:prstGeom>
          <a:noFill/>
        </p:spPr>
        <p:txBody>
          <a:bodyPr wrap="square" lIns="80465" tIns="40232" rIns="80465" bIns="40232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accent2">
                    <a:lumMod val="50000"/>
                  </a:schemeClr>
                </a:solidFill>
              </a:rPr>
              <a:t>Acompanhamento</a:t>
            </a:r>
            <a:endParaRPr lang="pt-BR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" name="Grupo 62"/>
          <p:cNvGrpSpPr/>
          <p:nvPr/>
        </p:nvGrpSpPr>
        <p:grpSpPr>
          <a:xfrm>
            <a:off x="7515494" y="2564904"/>
            <a:ext cx="1560173" cy="1080120"/>
            <a:chOff x="6937378" y="2564904"/>
            <a:chExt cx="1440160" cy="1080120"/>
          </a:xfrm>
          <a:solidFill>
            <a:srgbClr val="FFC000"/>
          </a:solidFill>
        </p:grpSpPr>
        <p:sp>
          <p:nvSpPr>
            <p:cNvPr id="23" name="Fluxograma: Vários documentos 22"/>
            <p:cNvSpPr/>
            <p:nvPr/>
          </p:nvSpPr>
          <p:spPr>
            <a:xfrm>
              <a:off x="6937378" y="2564904"/>
              <a:ext cx="1440160" cy="446450"/>
            </a:xfrm>
            <a:prstGeom prst="flowChartMultidocumen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accent2">
                      <a:lumMod val="50000"/>
                    </a:schemeClr>
                  </a:solidFill>
                </a:rPr>
                <a:t>Relatórios</a:t>
              </a:r>
              <a:endParaRPr lang="pt-BR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27" name="Conector de seta reta 26"/>
            <p:cNvCxnSpPr>
              <a:stCxn id="23" idx="2"/>
              <a:endCxn id="20" idx="0"/>
            </p:cNvCxnSpPr>
            <p:nvPr/>
          </p:nvCxnSpPr>
          <p:spPr>
            <a:xfrm flipH="1">
              <a:off x="7524328" y="2994447"/>
              <a:ext cx="32986" cy="650577"/>
            </a:xfrm>
            <a:prstGeom prst="straightConnector1">
              <a:avLst/>
            </a:prstGeom>
            <a:grpFill/>
            <a:ln w="1905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60"/>
          <p:cNvGrpSpPr/>
          <p:nvPr/>
        </p:nvGrpSpPr>
        <p:grpSpPr>
          <a:xfrm>
            <a:off x="5889104" y="3645024"/>
            <a:ext cx="3432381" cy="504056"/>
            <a:chOff x="5436096" y="3645024"/>
            <a:chExt cx="3168352" cy="504056"/>
          </a:xfrm>
          <a:solidFill>
            <a:srgbClr val="FFC000"/>
          </a:solidFill>
        </p:grpSpPr>
        <p:sp>
          <p:nvSpPr>
            <p:cNvPr id="20" name="Fluxograma: Terminação 19"/>
            <p:cNvSpPr/>
            <p:nvPr/>
          </p:nvSpPr>
          <p:spPr>
            <a:xfrm>
              <a:off x="6444208" y="3645024"/>
              <a:ext cx="2160240" cy="504056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accent2">
                      <a:lumMod val="50000"/>
                    </a:schemeClr>
                  </a:solidFill>
                </a:rPr>
                <a:t>IES/FUNADESP</a:t>
              </a:r>
              <a:endParaRPr lang="pt-BR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30" name="Conector de seta reta 29"/>
            <p:cNvCxnSpPr>
              <a:stCxn id="15" idx="3"/>
              <a:endCxn id="20" idx="1"/>
            </p:cNvCxnSpPr>
            <p:nvPr/>
          </p:nvCxnSpPr>
          <p:spPr>
            <a:xfrm>
              <a:off x="5436096" y="3897052"/>
              <a:ext cx="1008112" cy="0"/>
            </a:xfrm>
            <a:prstGeom prst="straightConnector1">
              <a:avLst/>
            </a:prstGeom>
            <a:grpFill/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Espaço Reservado para Conteúdo 3"/>
          <p:cNvSpPr txBox="1">
            <a:spLocks/>
          </p:cNvSpPr>
          <p:nvPr/>
        </p:nvSpPr>
        <p:spPr>
          <a:xfrm>
            <a:off x="92741" y="1231910"/>
            <a:ext cx="9751219" cy="630957"/>
          </a:xfrm>
          <a:prstGeom prst="rect">
            <a:avLst/>
          </a:prstGeom>
        </p:spPr>
        <p:txBody>
          <a:bodyPr lIns="80465" tIns="40232" rIns="80465" bIns="40232"/>
          <a:lstStyle/>
          <a:p>
            <a:pPr marL="315713" indent="-162048" algn="ctr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pt-BR" sz="1800" b="1" dirty="0" smtClean="0">
                <a:solidFill>
                  <a:schemeClr val="tx2"/>
                </a:solidFill>
                <a:latin typeface="Verdana" pitchFamily="34" charset="0"/>
              </a:rPr>
              <a:t>Fluxo dos Projetos</a:t>
            </a:r>
            <a:endParaRPr lang="pt-BR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094904" y="4500411"/>
            <a:ext cx="1938424" cy="635248"/>
          </a:xfrm>
          <a:prstGeom prst="rect">
            <a:avLst/>
          </a:prstGeom>
          <a:noFill/>
        </p:spPr>
        <p:txBody>
          <a:bodyPr wrap="square" lIns="80465" tIns="40232" rIns="80465" bIns="40232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accent2">
                    <a:lumMod val="50000"/>
                  </a:schemeClr>
                </a:solidFill>
              </a:rPr>
              <a:t>Mérito </a:t>
            </a:r>
          </a:p>
          <a:p>
            <a:pPr algn="ctr"/>
            <a:r>
              <a:rPr lang="pt-BR" sz="1800" dirty="0" smtClean="0">
                <a:solidFill>
                  <a:schemeClr val="accent2">
                    <a:lumMod val="50000"/>
                  </a:schemeClr>
                </a:solidFill>
              </a:rPr>
              <a:t>Técnico-científico</a:t>
            </a:r>
            <a:endParaRPr lang="pt-BR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Título 3"/>
          <p:cNvSpPr>
            <a:spLocks noGrp="1"/>
          </p:cNvSpPr>
          <p:nvPr>
            <p:ph type="title" idx="4294967295"/>
          </p:nvPr>
        </p:nvSpPr>
        <p:spPr>
          <a:xfrm>
            <a:off x="330200" y="214289"/>
            <a:ext cx="9410700" cy="838200"/>
          </a:xfrm>
        </p:spPr>
        <p:txBody>
          <a:bodyPr/>
          <a:lstStyle/>
          <a:p>
            <a:pPr algn="ctr">
              <a:defRPr/>
            </a:pPr>
            <a:r>
              <a:rPr lang="pt-BR" sz="2100" b="1" dirty="0" smtClean="0">
                <a:solidFill>
                  <a:srgbClr val="133D18"/>
                </a:solidFill>
                <a:latin typeface="Verdana" pitchFamily="34" charset="0"/>
              </a:rPr>
              <a:t>Programas de bolsas de estudo e Pesquisa</a:t>
            </a:r>
            <a:endParaRPr lang="pt-BR" sz="2100" b="1" dirty="0">
              <a:solidFill>
                <a:srgbClr val="133D18"/>
              </a:solidFill>
              <a:latin typeface="Verdana" pitchFamily="34" charset="0"/>
            </a:endParaRPr>
          </a:p>
        </p:txBody>
      </p:sp>
      <p:grpSp>
        <p:nvGrpSpPr>
          <p:cNvPr id="7" name="Grupo 55"/>
          <p:cNvGrpSpPr/>
          <p:nvPr/>
        </p:nvGrpSpPr>
        <p:grpSpPr>
          <a:xfrm>
            <a:off x="428499" y="2564904"/>
            <a:ext cx="3198355" cy="3084150"/>
            <a:chOff x="395536" y="2564904"/>
            <a:chExt cx="2952328" cy="3084151"/>
          </a:xfrm>
          <a:solidFill>
            <a:srgbClr val="FFC000"/>
          </a:solidFill>
        </p:grpSpPr>
        <p:sp>
          <p:nvSpPr>
            <p:cNvPr id="4" name="Fluxograma: Processo 3"/>
            <p:cNvSpPr/>
            <p:nvPr/>
          </p:nvSpPr>
          <p:spPr>
            <a:xfrm>
              <a:off x="1331640" y="3429000"/>
              <a:ext cx="1296144" cy="936104"/>
            </a:xfrm>
            <a:prstGeom prst="flowChartProcess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IES</a:t>
              </a:r>
              <a:endParaRPr lang="pt-BR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1835696" y="4941168"/>
              <a:ext cx="1512168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accent2">
                      <a:lumMod val="50000"/>
                    </a:schemeClr>
                  </a:solidFill>
                </a:rPr>
                <a:t> Prioridades Institucionais</a:t>
              </a:r>
              <a:endParaRPr lang="pt-BR" sz="20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8" name="Grupo 54"/>
            <p:cNvGrpSpPr/>
            <p:nvPr/>
          </p:nvGrpSpPr>
          <p:grpSpPr>
            <a:xfrm>
              <a:off x="1219439" y="2564904"/>
              <a:ext cx="1567303" cy="864096"/>
              <a:chOff x="1219439" y="2564904"/>
              <a:chExt cx="1567303" cy="864096"/>
            </a:xfrm>
            <a:grpFill/>
          </p:grpSpPr>
          <p:sp>
            <p:nvSpPr>
              <p:cNvPr id="9" name="Fluxograma: Processo alternativo 8"/>
              <p:cNvSpPr/>
              <p:nvPr/>
            </p:nvSpPr>
            <p:spPr>
              <a:xfrm>
                <a:off x="1219439" y="2564904"/>
                <a:ext cx="1567303" cy="432048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Consultor </a:t>
                </a:r>
                <a:r>
                  <a:rPr lang="pt-BR" b="1" i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ad </a:t>
                </a:r>
                <a:r>
                  <a:rPr lang="pt-BR" b="1" i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hoc</a:t>
                </a:r>
                <a:endParaRPr lang="pt-BR" b="1" i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1" name="Conector de seta reta 50"/>
              <p:cNvCxnSpPr>
                <a:stCxn id="9" idx="2"/>
              </p:cNvCxnSpPr>
              <p:nvPr/>
            </p:nvCxnSpPr>
            <p:spPr>
              <a:xfrm flipH="1">
                <a:off x="1966316" y="2996952"/>
                <a:ext cx="36776" cy="432048"/>
              </a:xfrm>
              <a:prstGeom prst="straightConnector1">
                <a:avLst/>
              </a:prstGeom>
              <a:grpFill/>
              <a:ln w="1905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CaixaDeTexto 43"/>
            <p:cNvSpPr txBox="1"/>
            <p:nvPr/>
          </p:nvSpPr>
          <p:spPr>
            <a:xfrm>
              <a:off x="395536" y="4941169"/>
              <a:ext cx="1512168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accent2">
                      <a:lumMod val="50000"/>
                    </a:schemeClr>
                  </a:solidFill>
                </a:rPr>
                <a:t>Início do Processo</a:t>
              </a:r>
              <a:endParaRPr lang="pt-BR" sz="20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52" name="Conector de seta reta 51"/>
            <p:cNvCxnSpPr>
              <a:stCxn id="4" idx="2"/>
              <a:endCxn id="44" idx="0"/>
            </p:cNvCxnSpPr>
            <p:nvPr/>
          </p:nvCxnSpPr>
          <p:spPr>
            <a:xfrm flipH="1">
              <a:off x="1151620" y="4365105"/>
              <a:ext cx="828092" cy="576064"/>
            </a:xfrm>
            <a:prstGeom prst="straightConnector1">
              <a:avLst/>
            </a:prstGeom>
            <a:grpFill/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de seta reta 53"/>
            <p:cNvCxnSpPr>
              <a:stCxn id="4" idx="2"/>
              <a:endCxn id="32" idx="0"/>
            </p:cNvCxnSpPr>
            <p:nvPr/>
          </p:nvCxnSpPr>
          <p:spPr>
            <a:xfrm>
              <a:off x="1979712" y="4365105"/>
              <a:ext cx="612067" cy="576063"/>
            </a:xfrm>
            <a:prstGeom prst="straightConnector1">
              <a:avLst/>
            </a:prstGeom>
            <a:grpFill/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aixaDeTexto 27"/>
          <p:cNvSpPr txBox="1"/>
          <p:nvPr/>
        </p:nvSpPr>
        <p:spPr>
          <a:xfrm>
            <a:off x="9619714" y="6081311"/>
            <a:ext cx="24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6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/>
          </p:cNvSpPr>
          <p:nvPr/>
        </p:nvSpPr>
        <p:spPr>
          <a:xfrm>
            <a:off x="896551" y="3212976"/>
            <a:ext cx="8190911" cy="1296144"/>
          </a:xfrm>
          <a:prstGeom prst="rect">
            <a:avLst/>
          </a:prstGeom>
        </p:spPr>
        <p:txBody>
          <a:bodyPr lIns="80465" tIns="40232" rIns="80465" bIns="40232"/>
          <a:lstStyle/>
          <a:p>
            <a:pPr marL="2605331" indent="-2528498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defRPr/>
            </a:pPr>
            <a:r>
              <a:rPr lang="pt-BR" sz="1800" b="1" dirty="0" smtClean="0">
                <a:solidFill>
                  <a:schemeClr val="tx2"/>
                </a:solidFill>
                <a:latin typeface="Verdana" pitchFamily="34" charset="0"/>
              </a:rPr>
              <a:t>Acompanhamento :  Ministério Público do Distrito Federal e Territórios.</a:t>
            </a:r>
            <a:endParaRPr lang="pt-BR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657969" lvl="1" indent="-301743" algn="ctr" defTabSz="804649" fontAlgn="base">
              <a:lnSpc>
                <a:spcPct val="150000"/>
              </a:lnSpc>
              <a:spcBef>
                <a:spcPts val="1584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pPr>
            <a:endParaRPr lang="pt-BR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657969" lvl="1" indent="-301743" algn="ctr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Franklin Gothic Medium" pitchFamily="34" charset="0"/>
              <a:buAutoNum type="alphaLcParenR" startAt="6"/>
              <a:defRPr/>
            </a:pPr>
            <a:endParaRPr lang="pt-BR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1156684" lvl="2" indent="-452616" algn="ctr" defTabSz="80464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"/>
              <a:defRPr/>
            </a:pPr>
            <a:endParaRPr lang="pt-BR" sz="1100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" name="Seta em curva para a direita 4"/>
          <p:cNvSpPr/>
          <p:nvPr/>
        </p:nvSpPr>
        <p:spPr>
          <a:xfrm>
            <a:off x="662523" y="1988840"/>
            <a:ext cx="2340260" cy="3600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 em curva para a direita 7"/>
          <p:cNvSpPr/>
          <p:nvPr/>
        </p:nvSpPr>
        <p:spPr>
          <a:xfrm flipH="1" flipV="1">
            <a:off x="6981225" y="1916832"/>
            <a:ext cx="2340260" cy="3600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9" name="Imagem 8" descr="Lupa_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7261" y="1412776"/>
            <a:ext cx="2513879" cy="1740379"/>
          </a:xfrm>
          <a:prstGeom prst="rect">
            <a:avLst/>
          </a:prstGeom>
        </p:spPr>
      </p:pic>
      <p:pic>
        <p:nvPicPr>
          <p:cNvPr id="10" name="Imagem 9" descr="Lupa_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6854" y="4221088"/>
            <a:ext cx="2513879" cy="1740379"/>
          </a:xfrm>
          <a:prstGeom prst="rect">
            <a:avLst/>
          </a:prstGeom>
        </p:spPr>
      </p:pic>
      <p:sp>
        <p:nvSpPr>
          <p:cNvPr id="11" name="Título 3"/>
          <p:cNvSpPr>
            <a:spLocks noGrp="1"/>
          </p:cNvSpPr>
          <p:nvPr>
            <p:ph type="title" idx="4294967295"/>
          </p:nvPr>
        </p:nvSpPr>
        <p:spPr>
          <a:xfrm>
            <a:off x="330200" y="214289"/>
            <a:ext cx="9410700" cy="838200"/>
          </a:xfrm>
        </p:spPr>
        <p:txBody>
          <a:bodyPr/>
          <a:lstStyle/>
          <a:p>
            <a:pPr algn="ctr">
              <a:defRPr/>
            </a:pPr>
            <a:r>
              <a:rPr lang="pt-BR" sz="2100" b="1" dirty="0" smtClean="0">
                <a:solidFill>
                  <a:srgbClr val="133D18"/>
                </a:solidFill>
                <a:latin typeface="Verdana" pitchFamily="34" charset="0"/>
              </a:rPr>
              <a:t>Programas de bolsas de estudo e Pesquisa</a:t>
            </a:r>
            <a:endParaRPr lang="pt-BR" sz="2100" b="1" dirty="0">
              <a:solidFill>
                <a:srgbClr val="133D18"/>
              </a:solidFill>
              <a:latin typeface="Verdan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619714" y="6081311"/>
            <a:ext cx="24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7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_Padrão">
  <a:themeElements>
    <a:clrScheme name="Personalizada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546773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presentação_Padrão" id="{0AB610A6-8C13-471C-9E2F-650B8ED94FE8}" vid="{797B5BF8-F74F-409C-9663-C407E8FE34F8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210</Words>
  <Application>Microsoft Office PowerPoint</Application>
  <PresentationFormat>Papel A4 (210 x 297 mm)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Franklin Gothic Medium</vt:lpstr>
      <vt:lpstr>Verdana</vt:lpstr>
      <vt:lpstr>Wingdings</vt:lpstr>
      <vt:lpstr>Wingdings 2</vt:lpstr>
      <vt:lpstr>Apresentação_Padrão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Programas de bolsas de estudo e Pesquisa</vt:lpstr>
      <vt:lpstr>Programas de bolsas de estudo e Pesquisa - 2017</vt:lpstr>
      <vt:lpstr>Programas de bolsas de estudo e Pesquisa</vt:lpstr>
      <vt:lpstr>Programas de bolsas de estudo e Pesquisa</vt:lpstr>
      <vt:lpstr>Programas de bolsas de estudo e Pesquisa</vt:lpstr>
      <vt:lpstr>Programas de bolsas de estudo e Pesquisa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Viviane</dc:creator>
  <cp:lastModifiedBy>Eventos UVA</cp:lastModifiedBy>
  <cp:revision>34</cp:revision>
  <dcterms:created xsi:type="dcterms:W3CDTF">2016-10-06T18:42:05Z</dcterms:created>
  <dcterms:modified xsi:type="dcterms:W3CDTF">2018-09-13T15:38:13Z</dcterms:modified>
</cp:coreProperties>
</file>